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161F"/>
    <a:srgbClr val="C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0"/>
    <p:restoredTop sz="94625"/>
  </p:normalViewPr>
  <p:slideViewPr>
    <p:cSldViewPr snapToGrid="0" snapToObjects="1">
      <p:cViewPr>
        <p:scale>
          <a:sx n="116" d="100"/>
          <a:sy n="116" d="100"/>
        </p:scale>
        <p:origin x="147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1063-8F09-C44D-A497-25DC1F218049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63F2C-F989-854A-B7EE-F28ED699A08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96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4566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0E121-D7D7-F26B-E2C7-556944D35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2C681C5-739A-7552-4477-D7475DF7A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5982C59-8D60-6086-AA67-FB720E7D0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19EB1E-7551-4690-D12E-7824ACFE17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536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877FE-8B63-440C-E1CA-0D13392F7E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1DDD19F-B8D2-AECB-B5F9-7256C59647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50B4426-D4E5-8D81-4E75-07A2207BD2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DCC240-322D-D442-2217-7236C9CCC2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952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02987-7007-DFE9-8CEE-471B6C1A0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808107-02AD-DEFF-F925-84AE32244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24BE9D-3299-0571-0026-01662D345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B2E9CF-9DD5-DBD1-E3A7-705E77F509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2950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F1F30-053A-317A-36F7-3491D8A3F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2A2BAA1-B0E4-3630-6B5D-AECE0D3B7D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61E5B0A-E56C-073C-FEA9-8D8636228A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6D22C9-7156-09E8-51E8-2C5D33FD0C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3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662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F61C2-BD9E-D172-3691-3E1224D40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172F95-9EC5-5BC3-16E0-97F051EECF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1C16D0F-8D25-815A-D7C2-736EF546A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690853-E50C-FAC6-0073-33FA87D0B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20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922AE-F09F-61AE-667F-0FCE1CE7C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D465FB9-1E17-A3EB-56DF-63332620CA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8994C7F-9B1D-BFD3-D3D2-252A76D5AC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79E456-F610-3DBA-AB15-3F638C35FC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721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98DA0-A58E-2F4C-CBE0-79C817E01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6CB36C2-1A20-36FD-BF99-3BE69DD7C4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86A1E2D-4A2E-74B2-C0E7-90A496494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CA6F357-FDDC-B804-4A91-78C14329F4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9256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0456-F07B-11A7-2116-F59669CD8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E939B04-287F-B2D7-8919-AAB1E3849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940B1F8-CC8C-AD0C-8235-64334149A2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F96C66-FC60-046E-4751-50EDDECA9B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3651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58D2-F57E-F4F1-4FC3-F2310A081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3653FDB8-7213-B298-BDD3-D6D6EB5977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EF978D3-9E18-1782-5C5E-36ED48A77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4BD549-5DFA-B932-C46F-DA27AA9B4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914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52870-BA92-2548-64A7-1E2071BC56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32BCF5C-7964-453D-52C5-16EC878C12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8B20F7F-6B6E-8976-BC39-6062E2EF01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1CEA21C-43FB-6A92-63B1-38E38FAFC9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6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A57F2-2DFE-2807-B2C1-B3CF785AC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62135FB-9B19-3CA1-F92B-A25F862DE5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C77E80B-B6CE-C198-56D7-A8C672F483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CC6A3-1E7B-B374-13B2-49633930F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263F2C-F989-854A-B7EE-F28ED699A08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544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1EAD75-940E-A448-9670-4F99749A5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A640DBD-0D97-9C42-9349-E31BE00C7B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9C4AB-328E-F04D-AF35-C3F2A1E1F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04DE81-F5F0-5E42-A66D-CF71E4781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4FE2EE-B72B-3444-ACE5-8C62389ED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1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22D4F-A5D4-1E47-8B39-A11F815E6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1F5D3C-AF31-284A-8EA3-B3FF34CFF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CA8D0-E475-8F42-8740-DD21FEB3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4DC2A8-804F-E04E-8F80-38B7A7DB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94D2AF-1283-4A4C-8EC7-5C4A02F5E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5484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A6A8C6E-0B61-1544-8A83-898864462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21964E3-E5F3-B644-BE67-B38C1731D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C5F149-71C6-DB41-A532-800D5322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95E12EB-C23B-014C-827F-2A2D52D9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C06076-8DFE-0A4E-80A0-3ED9F62D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177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F8B10C-E394-BE4F-9D14-8A27B166C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BBF7D36-6156-C044-A679-2C1A96659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8B6432E-6F33-4345-A2D5-FC84A3C8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22DF84-2F42-FF4E-BF12-BDF7873B1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DF1C36-8724-2C43-BEC7-FE2EFA1D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5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F00A34-0476-B144-9958-215614E3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B9A144-F7E2-AD43-A4AA-2063F149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F77DD4-68BE-FB43-8E15-077F65FFA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D7F6BD-C8C6-C140-B5FB-5070D62C5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C928E67-9231-E34C-B1FD-4373D323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799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ABC62-8C3C-8B42-B205-4C69EDEB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358F1-63A5-5842-A250-4F7A01B78F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D262FE-26AA-2040-B76C-F2E48D0D9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00236DA-5584-4340-8FC2-64BCB8227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E71EAD-E2C7-4F47-85C4-3F9CDE5C3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9E79356-0AC7-354B-90F5-46C30D8E8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18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ACEA35-89D3-7A4A-B6AA-E5BDB05B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B36539-4AA2-D043-A727-BBE3C8A09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B783E2C-594A-D846-AC59-FEC5C7DDE8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9CC202-3332-C24B-8799-37E1097AF0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172A732-5E94-8E42-A189-7F230A3DB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0A4AD96-A417-4A46-97A9-FDD41192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1A83FB2-C23A-A645-BE04-79678093C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6031844-EF20-DD41-A1DE-7127A291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86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7592F-CB85-5344-85AD-64E4B6280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EFCD512-5426-8043-BEDD-8A622F6AF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4D57C1-A01D-6041-AA7E-7249C4FF7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2BF145-DAF3-F947-8484-7CB18FBF1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936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BDF1A8F-DFF6-5243-8D27-0ACD7AB8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940B41-ACF4-C948-84D7-2FC15EC5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E2AD2B-4707-6046-BEF9-C70F7016C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620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6736AD-266C-944E-8831-0611780ED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0275E6-8252-8843-9CDF-DF8A00F18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E23C9C-B231-294F-A4F6-EC044E3B3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42917F2-AE94-F34E-9833-140FBEBB0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81CC078-37EB-1047-8496-1442B292D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63D57B3-0B9E-3648-971F-C45B5343B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8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3469C-6FE8-3246-B7A9-A412BDBE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76882F-4A45-CD44-8850-C77C80316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AC93373-1FDB-9A44-9749-810E40580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74FB93F-17E9-4C45-AAC2-28A5A45E4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C7735E-54CE-E744-9602-ACFE799EA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698319-F7C5-D246-8B27-79B56F859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39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C1403E-EBE5-C547-A616-DD2D293E6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C034384-EB36-DA4A-A202-2E1B43FED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328E7E-FFA1-0542-9C8C-78D28BF7B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ADC6-AB2E-C445-8CE9-BA351FD865AC}" type="datetimeFigureOut">
              <a:rPr lang="fr-FR" smtClean="0"/>
              <a:t>10/03/2026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BD5E95-9F45-6B49-A3DA-21356573F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A78599-167C-6C49-9ACB-C10A34744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8FE9-2067-1A4F-A846-76B49813F0F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541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614058-F3BB-BD46-A561-30B9F2224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5850"/>
            <a:ext cx="9144000" cy="1028700"/>
          </a:xfrm>
        </p:spPr>
        <p:txBody>
          <a:bodyPr>
            <a:normAutofit/>
          </a:bodyPr>
          <a:lstStyle/>
          <a:p>
            <a:r>
              <a:rPr lang="fr-FR" sz="4800" i="1" dirty="0">
                <a:solidFill>
                  <a:schemeClr val="bg1"/>
                </a:solidFill>
              </a:rPr>
              <a:t>Article commenté du mois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F06359-5BCF-FB44-999F-571F1026E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488" y="2466351"/>
            <a:ext cx="11415712" cy="1813549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Helicopter Emergency Medical Services attendance is associated with </a:t>
            </a:r>
            <a:r>
              <a:rPr lang="en-US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favourable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survival outcomes in major trauma: derivation and internal validation of prediction models in a regional trauma system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A8990441-3B40-B24B-AA4D-562B778FE582}"/>
              </a:ext>
            </a:extLst>
          </p:cNvPr>
          <p:cNvSpPr txBox="1">
            <a:spLocks/>
          </p:cNvSpPr>
          <p:nvPr/>
        </p:nvSpPr>
        <p:spPr>
          <a:xfrm>
            <a:off x="471488" y="4279900"/>
            <a:ext cx="11415712" cy="168513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sz="5600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Griggs</a:t>
            </a:r>
            <a:r>
              <a:rPr lang="fr-FR" sz="5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J et al.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6200" dirty="0" err="1">
                <a:solidFill>
                  <a:schemeClr val="bg1"/>
                </a:solidFill>
              </a:rPr>
              <a:t>Emerg</a:t>
            </a:r>
            <a:r>
              <a:rPr lang="fr-FR" sz="6200" dirty="0">
                <a:solidFill>
                  <a:schemeClr val="bg1"/>
                </a:solidFill>
              </a:rPr>
              <a:t> Med J 2026		PMID:41633812</a:t>
            </a:r>
            <a:endParaRPr lang="fr-FR" sz="14400" b="1" dirty="0">
              <a:solidFill>
                <a:schemeClr val="bg1"/>
              </a:solidFill>
            </a:endParaRPr>
          </a:p>
          <a:p>
            <a:endParaRPr lang="fr-FR" sz="2300" b="1" i="1" dirty="0">
              <a:solidFill>
                <a:schemeClr val="bg1"/>
              </a:solidFill>
            </a:endParaRP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A727CDF9-A7CE-B04A-B940-5D34E87680AC}"/>
              </a:ext>
            </a:extLst>
          </p:cNvPr>
          <p:cNvSpPr txBox="1">
            <a:spLocks/>
          </p:cNvSpPr>
          <p:nvPr/>
        </p:nvSpPr>
        <p:spPr>
          <a:xfrm>
            <a:off x="1607344" y="6104739"/>
            <a:ext cx="9144000" cy="469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Xavier Bobbia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7519BD-33FC-4C40-B912-BEB8A0E0AD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pic>
        <p:nvPicPr>
          <p:cNvPr id="1026" name="Picture 2" descr="Accueil - CHU de Montpellier">
            <a:extLst>
              <a:ext uri="{FF2B5EF4-FFF2-40B4-BE49-F238E27FC236}">
                <a16:creationId xmlns:a16="http://schemas.microsoft.com/office/drawing/2014/main" id="{BC3119F1-5BED-AE4B-B577-5D9B524B7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964" y="5974985"/>
            <a:ext cx="1020176" cy="72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07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4C268C-2B5C-6772-9BD8-53578FCCD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2F55DB8-DFA3-04D0-7391-58EF1A3C01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84E2A028-3941-8DD7-61BF-D9803645A561}"/>
              </a:ext>
            </a:extLst>
          </p:cNvPr>
          <p:cNvSpPr txBox="1"/>
          <p:nvPr/>
        </p:nvSpPr>
        <p:spPr>
          <a:xfrm>
            <a:off x="164252" y="969487"/>
            <a:ext cx="135607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Résultats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838633-105F-9D5B-5146-E5FD25736C1D}"/>
              </a:ext>
            </a:extLst>
          </p:cNvPr>
          <p:cNvSpPr txBox="1"/>
          <p:nvPr/>
        </p:nvSpPr>
        <p:spPr>
          <a:xfrm>
            <a:off x="224966" y="1663550"/>
            <a:ext cx="4875844" cy="49248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</a:rPr>
              <a:t>Facteurs augmentant la mortalité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 Âge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 Arrêt cardiaque traumatique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 Suspicion d’hémorragie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 IOT préhospitalière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 Traumatisme thoracique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solidFill>
                <a:srgbClr val="000000"/>
              </a:solidFill>
            </a:endParaRP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</a:rPr>
              <a:t>Facteurs augmentant la survie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 Score de Glasgow élevé</a:t>
            </a:r>
          </a:p>
          <a:p>
            <a:pPr lvl="0" eaLnBrk="0" fontAlgn="base" hangingPunct="0">
              <a:lnSpc>
                <a:spcPts val="378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sz="2400" dirty="0">
                <a:solidFill>
                  <a:srgbClr val="000000"/>
                </a:solidFill>
              </a:rPr>
              <a:t> Anesthésie préhospitalière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9F526E-02BF-22C7-FA70-824C204D2326}"/>
              </a:ext>
            </a:extLst>
          </p:cNvPr>
          <p:cNvSpPr txBox="1"/>
          <p:nvPr/>
        </p:nvSpPr>
        <p:spPr>
          <a:xfrm>
            <a:off x="1601236" y="953735"/>
            <a:ext cx="1007125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400" dirty="0"/>
              <a:t>Objectif secondaire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7EBCC7-62FD-8CAC-0CAC-F87D2AEF14A3}"/>
              </a:ext>
            </a:extLst>
          </p:cNvPr>
          <p:cNvSpPr txBox="1"/>
          <p:nvPr/>
        </p:nvSpPr>
        <p:spPr>
          <a:xfrm>
            <a:off x="5233012" y="1608465"/>
            <a:ext cx="2052357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80161F"/>
                </a:solidFill>
              </a:rPr>
              <a:t>Interprétation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90A8EB-9743-D4ED-55BE-CB04A640C6C1}"/>
              </a:ext>
            </a:extLst>
          </p:cNvPr>
          <p:cNvSpPr txBox="1"/>
          <p:nvPr/>
        </p:nvSpPr>
        <p:spPr>
          <a:xfrm>
            <a:off x="5233012" y="2262085"/>
            <a:ext cx="6852492" cy="4549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800" dirty="0">
                <a:solidFill>
                  <a:srgbClr val="80161F"/>
                </a:solidFill>
              </a:rPr>
              <a:t>L’arrêt cardiaque est ici représenté 2 fois comme facteur de mortalité : par l’événement arrêt cardiaque et par l’IOT préhospitalière</a:t>
            </a:r>
          </a:p>
          <a:p>
            <a:pPr algn="ctr">
              <a:lnSpc>
                <a:spcPct val="150000"/>
              </a:lnSpc>
            </a:pPr>
            <a:endParaRPr lang="fr-FR" altLang="fr-FR" sz="2800" dirty="0">
              <a:solidFill>
                <a:srgbClr val="80161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altLang="fr-FR" sz="2800" dirty="0">
                <a:solidFill>
                  <a:srgbClr val="80161F"/>
                </a:solidFill>
              </a:rPr>
              <a:t>La grande majorité des patients anesthésié étant intubé, l’IOT chez patient non en arrêt cardiaque est un facteur de survie</a:t>
            </a:r>
          </a:p>
        </p:txBody>
      </p:sp>
    </p:spTree>
    <p:extLst>
      <p:ext uri="{BB962C8B-B14F-4D97-AF65-F5344CB8AC3E}">
        <p14:creationId xmlns:p14="http://schemas.microsoft.com/office/powerpoint/2010/main" val="1602975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16478-A4EC-3164-F12F-16853E724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1BD6EE1-4E6C-F7B1-1675-B9AC89687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AA1403A-8254-0CAD-9636-C0B2F979FAC1}"/>
              </a:ext>
            </a:extLst>
          </p:cNvPr>
          <p:cNvSpPr txBox="1"/>
          <p:nvPr/>
        </p:nvSpPr>
        <p:spPr>
          <a:xfrm>
            <a:off x="224965" y="2115242"/>
            <a:ext cx="11860537" cy="34187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lvl="0" indent="-45720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r-FR" altLang="fr-FR" sz="2800" dirty="0">
                <a:solidFill>
                  <a:srgbClr val="000000"/>
                </a:solidFill>
              </a:rPr>
              <a:t>Le transport héliporté avec une équipe médicalisée semble permettre la survie de 5 patients de plus sur 100. Il faut préciser que l’étude ne permet pas de savoir si le bénéfice est secondaire à l’arrivée rapide d’une équipe médicalisé ou au transport rapide du patients.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6A4627B-E3D5-0018-C5BB-5F615057121A}"/>
              </a:ext>
            </a:extLst>
          </p:cNvPr>
          <p:cNvSpPr txBox="1"/>
          <p:nvPr/>
        </p:nvSpPr>
        <p:spPr>
          <a:xfrm>
            <a:off x="224966" y="1002277"/>
            <a:ext cx="11860538" cy="8374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3600" dirty="0"/>
              <a:t>Ce qu’apporte cette étude</a:t>
            </a:r>
          </a:p>
        </p:txBody>
      </p:sp>
    </p:spTree>
    <p:extLst>
      <p:ext uri="{BB962C8B-B14F-4D97-AF65-F5344CB8AC3E}">
        <p14:creationId xmlns:p14="http://schemas.microsoft.com/office/powerpoint/2010/main" val="1090373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AD173-9F5F-7B2F-2537-70D50C599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73D9138-5775-09AD-FD90-916241B42D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4002A9AE-C8F3-4B30-24E9-F05B11E4F43A}"/>
              </a:ext>
            </a:extLst>
          </p:cNvPr>
          <p:cNvSpPr txBox="1"/>
          <p:nvPr/>
        </p:nvSpPr>
        <p:spPr>
          <a:xfrm>
            <a:off x="224965" y="2115242"/>
            <a:ext cx="11860537" cy="4280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14350" lvl="0" indent="-5143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AutoNum type="arabicPeriod" startAt="2"/>
            </a:pPr>
            <a:r>
              <a:rPr lang="fr-FR" altLang="fr-FR" sz="2800" dirty="0">
                <a:solidFill>
                  <a:srgbClr val="000000"/>
                </a:solidFill>
              </a:rPr>
              <a:t>Tous les patients n’ont pas un bénéfice à être transporté en hélicoptère:</a:t>
            </a: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00"/>
                </a:solidFill>
              </a:rPr>
              <a:t>ce sont surtout les plus graves (probabilité de survie &lt; 45%) mais également les moins graves (probabilité de survie &gt; 95%)</a:t>
            </a:r>
          </a:p>
          <a:p>
            <a:pPr lvl="0" algn="ctr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00"/>
                </a:solidFill>
              </a:rPr>
              <a:t>Ces deux résultats bien que pouvant paraitre étonnant avait déjà été montré dans des études antérieures.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B2436F0-83BC-7E27-7F2E-3F99AE1C305C}"/>
              </a:ext>
            </a:extLst>
          </p:cNvPr>
          <p:cNvSpPr txBox="1"/>
          <p:nvPr/>
        </p:nvSpPr>
        <p:spPr>
          <a:xfrm>
            <a:off x="224966" y="1002277"/>
            <a:ext cx="11860538" cy="8374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3600" dirty="0"/>
              <a:t>Ce qu’apporte cette étude</a:t>
            </a:r>
          </a:p>
        </p:txBody>
      </p:sp>
    </p:spTree>
    <p:extLst>
      <p:ext uri="{BB962C8B-B14F-4D97-AF65-F5344CB8AC3E}">
        <p14:creationId xmlns:p14="http://schemas.microsoft.com/office/powerpoint/2010/main" val="28423178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0A1F8-B314-2517-1845-BCAE0B999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876BBCE-AE7E-4AE2-B976-3F3811FB9E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F01861C-82B4-A4A4-D7DC-7397AC36418F}"/>
              </a:ext>
            </a:extLst>
          </p:cNvPr>
          <p:cNvSpPr txBox="1"/>
          <p:nvPr/>
        </p:nvSpPr>
        <p:spPr>
          <a:xfrm>
            <a:off x="224965" y="2115242"/>
            <a:ext cx="11860537" cy="3903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>
                <a:solidFill>
                  <a:srgbClr val="000000"/>
                </a:solidFill>
              </a:rPr>
              <a:t>3.   L’anesthésie préhospitalière par une équipe médicalisée est un facteur de survie probablement:</a:t>
            </a:r>
          </a:p>
          <a:p>
            <a:pPr marL="914400" lvl="1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800" dirty="0">
                <a:solidFill>
                  <a:srgbClr val="000000"/>
                </a:solidFill>
              </a:rPr>
              <a:t>Parce qu’elle est réalisée par des médecins</a:t>
            </a:r>
          </a:p>
          <a:p>
            <a:pPr marL="914400" lvl="1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800" dirty="0">
                <a:solidFill>
                  <a:srgbClr val="000000"/>
                </a:solidFill>
              </a:rPr>
              <a:t>Parce qu’elle n’est réalisée que chez les patients pouvant le supporter</a:t>
            </a:r>
          </a:p>
          <a:p>
            <a:pPr marL="914400" lvl="1" indent="-4572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r-FR" altLang="fr-FR" sz="2800" dirty="0">
                <a:solidFill>
                  <a:srgbClr val="000000"/>
                </a:solidFill>
              </a:rPr>
              <a:t>Parce qu’elle permet de traiter une cause évitable de décès respiratoire ou de contrôler les ACSOS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4360E6-5277-6535-1EB2-101ED2B7441E}"/>
              </a:ext>
            </a:extLst>
          </p:cNvPr>
          <p:cNvSpPr txBox="1"/>
          <p:nvPr/>
        </p:nvSpPr>
        <p:spPr>
          <a:xfrm>
            <a:off x="224966" y="1002277"/>
            <a:ext cx="11860538" cy="8374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3600" dirty="0"/>
              <a:t>Ce qu’apporte cette étude</a:t>
            </a:r>
          </a:p>
        </p:txBody>
      </p:sp>
    </p:spTree>
    <p:extLst>
      <p:ext uri="{BB962C8B-B14F-4D97-AF65-F5344CB8AC3E}">
        <p14:creationId xmlns:p14="http://schemas.microsoft.com/office/powerpoint/2010/main" val="1692645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F4A1480-DAEA-4342-8910-6F5B054D9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pic>
        <p:nvPicPr>
          <p:cNvPr id="2" name="Espace réservé du contenu 1">
            <a:extLst>
              <a:ext uri="{FF2B5EF4-FFF2-40B4-BE49-F238E27FC236}">
                <a16:creationId xmlns:a16="http://schemas.microsoft.com/office/drawing/2014/main" id="{693D3038-761C-2BB9-D472-4E6C3799D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b="39658"/>
          <a:stretch>
            <a:fillRect/>
          </a:stretch>
        </p:blipFill>
        <p:spPr>
          <a:xfrm>
            <a:off x="92325" y="1151502"/>
            <a:ext cx="4391155" cy="437030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861BF53-0828-7CE0-3896-097F62048338}"/>
              </a:ext>
            </a:extLst>
          </p:cNvPr>
          <p:cNvSpPr txBox="1"/>
          <p:nvPr/>
        </p:nvSpPr>
        <p:spPr>
          <a:xfrm>
            <a:off x="461920" y="5521804"/>
            <a:ext cx="3911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>
                <a:solidFill>
                  <a:schemeClr val="bg1"/>
                </a:solidFill>
              </a:rPr>
              <a:t>Orso</a:t>
            </a:r>
            <a:r>
              <a:rPr lang="fr-FR" sz="1400" dirty="0">
                <a:solidFill>
                  <a:schemeClr val="bg1"/>
                </a:solidFill>
              </a:rPr>
              <a:t> et al. </a:t>
            </a:r>
            <a:r>
              <a:rPr lang="fr-FR" sz="1400" dirty="0" err="1">
                <a:solidFill>
                  <a:schemeClr val="bg1"/>
                </a:solidFill>
              </a:rPr>
              <a:t>Scand</a:t>
            </a:r>
            <a:r>
              <a:rPr lang="fr-FR" sz="1400" dirty="0">
                <a:solidFill>
                  <a:schemeClr val="bg1"/>
                </a:solidFill>
              </a:rPr>
              <a:t> J Trauma </a:t>
            </a:r>
            <a:r>
              <a:rPr lang="fr-FR" sz="1400" dirty="0" err="1">
                <a:solidFill>
                  <a:schemeClr val="bg1"/>
                </a:solidFill>
              </a:rPr>
              <a:t>Resusc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Emerg</a:t>
            </a:r>
            <a:r>
              <a:rPr lang="fr-FR" sz="1400" dirty="0">
                <a:solidFill>
                  <a:schemeClr val="bg1"/>
                </a:solidFill>
              </a:rPr>
              <a:t> Med 2025</a:t>
            </a:r>
          </a:p>
        </p:txBody>
      </p:sp>
      <p:pic>
        <p:nvPicPr>
          <p:cNvPr id="10" name="Image 9" descr="Une image contenant texte, capture d’écran, ligne, Police&#10;&#10;Le contenu généré par l’IA peut être incorrect.">
            <a:extLst>
              <a:ext uri="{FF2B5EF4-FFF2-40B4-BE49-F238E27FC236}">
                <a16:creationId xmlns:a16="http://schemas.microsoft.com/office/drawing/2014/main" id="{BC4FEAC4-FF76-B2C0-FBF0-B45C7F006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1594" y="3109722"/>
            <a:ext cx="5466719" cy="318891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2ABAE43-E9E8-FF53-C40F-B731C7E78F44}"/>
              </a:ext>
            </a:extLst>
          </p:cNvPr>
          <p:cNvSpPr txBox="1"/>
          <p:nvPr/>
        </p:nvSpPr>
        <p:spPr>
          <a:xfrm>
            <a:off x="7128984" y="6298641"/>
            <a:ext cx="2871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</a:rPr>
              <a:t>Fritz et al. </a:t>
            </a:r>
            <a:r>
              <a:rPr lang="fr-FR" sz="1400" dirty="0" err="1">
                <a:solidFill>
                  <a:schemeClr val="bg1"/>
                </a:solidFill>
              </a:rPr>
              <a:t>Prehosp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Emerg</a:t>
            </a:r>
            <a:r>
              <a:rPr lang="fr-FR" sz="1400" dirty="0">
                <a:solidFill>
                  <a:schemeClr val="bg1"/>
                </a:solidFill>
              </a:rPr>
              <a:t> Med 2024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B0EECB6-3BB0-C9A4-AEAC-E653C6C5D09F}"/>
              </a:ext>
            </a:extLst>
          </p:cNvPr>
          <p:cNvSpPr txBox="1"/>
          <p:nvPr/>
        </p:nvSpPr>
        <p:spPr>
          <a:xfrm>
            <a:off x="4545876" y="1104877"/>
            <a:ext cx="7553799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Bénéfice de l’hélicoptère chez le patient traumatisé grave ?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Des données opposées dans la littérature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bg1"/>
                </a:solidFill>
              </a:rPr>
              <a:t>Des sélections de patients différentes</a:t>
            </a:r>
          </a:p>
        </p:txBody>
      </p:sp>
    </p:spTree>
    <p:extLst>
      <p:ext uri="{BB962C8B-B14F-4D97-AF65-F5344CB8AC3E}">
        <p14:creationId xmlns:p14="http://schemas.microsoft.com/office/powerpoint/2010/main" val="3715473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406B8-DF77-2D53-A036-00763A430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364384D-39A5-400C-73FF-4B6A81A95F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0E40715D-05F1-6563-9484-1DDA05B4F63D}"/>
              </a:ext>
            </a:extLst>
          </p:cNvPr>
          <p:cNvSpPr txBox="1"/>
          <p:nvPr/>
        </p:nvSpPr>
        <p:spPr>
          <a:xfrm>
            <a:off x="219336" y="1355075"/>
            <a:ext cx="11753327" cy="42805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800" dirty="0"/>
              <a:t>Objectifs principaux de l’étude: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800" dirty="0"/>
              <a:t>Comparer la survie observée à la survie attendue chez les patients traumatisés pris en charge par un service anglais régional héliporté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fr-FR" sz="2800" dirty="0"/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sz="2800" dirty="0"/>
              <a:t>Identifier les facteurs prédictifs de mortalité à 30 jours</a:t>
            </a:r>
          </a:p>
        </p:txBody>
      </p:sp>
    </p:spTree>
    <p:extLst>
      <p:ext uri="{BB962C8B-B14F-4D97-AF65-F5344CB8AC3E}">
        <p14:creationId xmlns:p14="http://schemas.microsoft.com/office/powerpoint/2010/main" val="222631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3BC34-1DDC-5401-2484-68AE0BC18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121E9D-8DFF-C984-870E-3FDC3C4EC4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EF03CF-EE8A-BD08-D696-2420A305AC64}"/>
              </a:ext>
            </a:extLst>
          </p:cNvPr>
          <p:cNvSpPr txBox="1"/>
          <p:nvPr/>
        </p:nvSpPr>
        <p:spPr>
          <a:xfrm>
            <a:off x="219337" y="1355075"/>
            <a:ext cx="135607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Méthode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EC4FE51-0C66-B189-1202-4584D4DF47FF}"/>
              </a:ext>
            </a:extLst>
          </p:cNvPr>
          <p:cNvSpPr txBox="1"/>
          <p:nvPr/>
        </p:nvSpPr>
        <p:spPr>
          <a:xfrm>
            <a:off x="1837980" y="1355075"/>
            <a:ext cx="9828883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400" dirty="0">
                <a:solidFill>
                  <a:srgbClr val="000000"/>
                </a:solidFill>
              </a:rPr>
              <a:t>Étude observationnelle rétrospective sur données de 2013 à 2022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3716B5-FDF7-1F88-1BB4-664DB8CF81A8}"/>
              </a:ext>
            </a:extLst>
          </p:cNvPr>
          <p:cNvSpPr txBox="1"/>
          <p:nvPr/>
        </p:nvSpPr>
        <p:spPr>
          <a:xfrm>
            <a:off x="219338" y="2192357"/>
            <a:ext cx="11447526" cy="41072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800" dirty="0"/>
              <a:t>Pour calculer la mortalité prédite</a:t>
            </a:r>
          </a:p>
          <a:p>
            <a:pPr algn="ctr">
              <a:lnSpc>
                <a:spcPct val="150000"/>
              </a:lnSpc>
            </a:pPr>
            <a:r>
              <a:rPr lang="fr-FR" altLang="fr-FR" sz="2800" dirty="0"/>
              <a:t> Utilisation du score Ps</a:t>
            </a:r>
          </a:p>
          <a:p>
            <a:pPr algn="ctr">
              <a:lnSpc>
                <a:spcPct val="150000"/>
              </a:lnSpc>
            </a:pPr>
            <a:r>
              <a:rPr lang="fr-FR" altLang="fr-FR" sz="1600" dirty="0"/>
              <a:t>(</a:t>
            </a:r>
            <a:r>
              <a:rPr lang="fr-FR" altLang="fr-FR" sz="1600" i="1" dirty="0" err="1"/>
              <a:t>probability</a:t>
            </a:r>
            <a:r>
              <a:rPr lang="fr-FR" altLang="fr-FR" sz="1600" i="1" dirty="0"/>
              <a:t> of </a:t>
            </a:r>
            <a:r>
              <a:rPr lang="fr-FR" altLang="fr-FR" sz="1600" i="1" dirty="0" err="1"/>
              <a:t>survival</a:t>
            </a:r>
            <a:r>
              <a:rPr lang="fr-FR" altLang="fr-FR" sz="1600" dirty="0"/>
              <a:t> du registre britannique TARN basé sur âge, score de Glasgow, paramètres physiologiques et lésions anatomiques)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fr-FR" altLang="fr-FR" sz="2800" dirty="0"/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/>
              <a:t>Ce score a montré une AUC ≈ 0,90</a:t>
            </a:r>
          </a:p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sz="2800" dirty="0"/>
              <a:t>pour prédire la mortalité sur plus de 100 000 traumatisés</a:t>
            </a:r>
          </a:p>
          <a:p>
            <a:pPr algn="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altLang="fr-FR" dirty="0" err="1"/>
              <a:t>Bouamra</a:t>
            </a:r>
            <a:r>
              <a:rPr lang="fr-FR" altLang="fr-FR" dirty="0"/>
              <a:t> et al </a:t>
            </a:r>
            <a:r>
              <a:rPr lang="fr-FR" altLang="fr-FR" dirty="0" err="1"/>
              <a:t>Injury</a:t>
            </a:r>
            <a:r>
              <a:rPr lang="fr-FR" altLang="fr-FR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270738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2F07A-53F0-B688-CB06-C35FA883ED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37B7D9A-A180-37DE-90EC-AC1BFA8D3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72661B1-A66F-6B34-EB56-55054BE133AE}"/>
              </a:ext>
            </a:extLst>
          </p:cNvPr>
          <p:cNvSpPr txBox="1"/>
          <p:nvPr/>
        </p:nvSpPr>
        <p:spPr>
          <a:xfrm>
            <a:off x="219337" y="2093205"/>
            <a:ext cx="11535661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Critère de jugement principal : W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	 (Survivants observés − survivants attendus)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W = 								× 100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		Nombre total de patients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Une version ajustée (</a:t>
            </a:r>
            <a:r>
              <a:rPr lang="fr-FR" altLang="fr-FR" sz="2400" dirty="0" err="1"/>
              <a:t>Ws</a:t>
            </a:r>
            <a:r>
              <a:rPr lang="fr-FR" altLang="fr-FR" sz="2400" dirty="0"/>
              <a:t>) tient compte de la sévérité des patients.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/>
              <a:t>Donne le nombre de survivants supplémentaires pour 100 patients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EAB1D47-5842-DF7F-6DED-7F42DAD12D2F}"/>
              </a:ext>
            </a:extLst>
          </p:cNvPr>
          <p:cNvSpPr txBox="1"/>
          <p:nvPr/>
        </p:nvSpPr>
        <p:spPr>
          <a:xfrm>
            <a:off x="219337" y="1355075"/>
            <a:ext cx="135607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Méthode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AB40491-9558-A77A-373E-B98D4045AE9F}"/>
              </a:ext>
            </a:extLst>
          </p:cNvPr>
          <p:cNvCxnSpPr/>
          <p:nvPr/>
        </p:nvCxnSpPr>
        <p:spPr>
          <a:xfrm>
            <a:off x="3193055" y="3811836"/>
            <a:ext cx="5805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6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A9374-E238-1380-456D-A81653647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AEBBA58-7028-A2A8-D50A-CC6516D95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1BF6836-12BC-E7F8-0EDF-A09881E2428F}"/>
              </a:ext>
            </a:extLst>
          </p:cNvPr>
          <p:cNvSpPr txBox="1"/>
          <p:nvPr/>
        </p:nvSpPr>
        <p:spPr>
          <a:xfrm>
            <a:off x="164252" y="947449"/>
            <a:ext cx="135607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Résultats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1A9AB3-9022-E006-A978-FEB2769F4F60}"/>
              </a:ext>
            </a:extLst>
          </p:cNvPr>
          <p:cNvSpPr txBox="1"/>
          <p:nvPr/>
        </p:nvSpPr>
        <p:spPr>
          <a:xfrm>
            <a:off x="1595609" y="948557"/>
            <a:ext cx="1007125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400" dirty="0"/>
              <a:t>Population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3EFC8D-2019-141C-DD20-1424FC50DEB0}"/>
              </a:ext>
            </a:extLst>
          </p:cNvPr>
          <p:cNvSpPr txBox="1"/>
          <p:nvPr/>
        </p:nvSpPr>
        <p:spPr>
          <a:xfrm>
            <a:off x="164251" y="1611382"/>
            <a:ext cx="11502613" cy="5142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fr-FR" altLang="fr-FR" sz="2800" dirty="0"/>
              <a:t>3225 patients dont 2125 analysés pour l’objectif principal</a:t>
            </a:r>
          </a:p>
          <a:p>
            <a:pPr algn="ctr">
              <a:lnSpc>
                <a:spcPct val="200000"/>
              </a:lnSpc>
            </a:pPr>
            <a:r>
              <a:rPr lang="fr-FR" altLang="fr-FR" sz="2800" dirty="0"/>
              <a:t>1984 traumatismes graves (ISS ≥ 15 ; 93%) </a:t>
            </a:r>
          </a:p>
          <a:p>
            <a:pPr algn="ctr">
              <a:lnSpc>
                <a:spcPct val="200000"/>
              </a:lnSpc>
            </a:pPr>
            <a:r>
              <a:rPr lang="fr-FR" altLang="fr-FR" sz="2800" dirty="0"/>
              <a:t>43 [25 ; 61] ans</a:t>
            </a:r>
          </a:p>
          <a:p>
            <a:pPr algn="ctr">
              <a:lnSpc>
                <a:spcPct val="200000"/>
              </a:lnSpc>
            </a:pPr>
            <a:r>
              <a:rPr lang="fr-FR" altLang="fr-FR" sz="2800" dirty="0"/>
              <a:t>75% d’hommes</a:t>
            </a:r>
          </a:p>
          <a:p>
            <a:pPr algn="ctr">
              <a:lnSpc>
                <a:spcPct val="200000"/>
              </a:lnSpc>
            </a:pPr>
            <a:r>
              <a:rPr lang="fr-FR" altLang="fr-FR" sz="2800" dirty="0"/>
              <a:t>92 % traumatismes fermés</a:t>
            </a:r>
          </a:p>
          <a:p>
            <a:pPr algn="ctr">
              <a:lnSpc>
                <a:spcPct val="200000"/>
              </a:lnSpc>
            </a:pPr>
            <a:r>
              <a:rPr lang="fr-FR" altLang="fr-FR" sz="2800" dirty="0"/>
              <a:t>cause principale : accidents de la voie publique (58 %)</a:t>
            </a:r>
          </a:p>
        </p:txBody>
      </p:sp>
    </p:spTree>
    <p:extLst>
      <p:ext uri="{BB962C8B-B14F-4D97-AF65-F5344CB8AC3E}">
        <p14:creationId xmlns:p14="http://schemas.microsoft.com/office/powerpoint/2010/main" val="69788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9A387-1B45-3D7D-27F2-0E650FA29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4735048-E532-2AF5-71B5-DD9BDB935C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FA71EC5-3857-8B9A-9EB7-C8F62BD5A257}"/>
              </a:ext>
            </a:extLst>
          </p:cNvPr>
          <p:cNvSpPr txBox="1"/>
          <p:nvPr/>
        </p:nvSpPr>
        <p:spPr>
          <a:xfrm>
            <a:off x="164252" y="1288973"/>
            <a:ext cx="135607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Résultats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76943F4-C04C-E29C-0A4A-7DCC6844EF31}"/>
              </a:ext>
            </a:extLst>
          </p:cNvPr>
          <p:cNvSpPr txBox="1"/>
          <p:nvPr/>
        </p:nvSpPr>
        <p:spPr>
          <a:xfrm>
            <a:off x="224966" y="2060155"/>
            <a:ext cx="11447526" cy="22319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3200" dirty="0"/>
              <a:t>Survie attendue : 81 %</a:t>
            </a:r>
          </a:p>
          <a:p>
            <a:pPr algn="ctr">
              <a:lnSpc>
                <a:spcPct val="150000"/>
              </a:lnSpc>
            </a:pPr>
            <a:r>
              <a:rPr lang="fr-FR" altLang="fr-FR" sz="3200" dirty="0"/>
              <a:t>Survie observée : 85 %</a:t>
            </a:r>
          </a:p>
          <a:p>
            <a:pPr algn="ctr">
              <a:lnSpc>
                <a:spcPct val="150000"/>
              </a:lnSpc>
            </a:pPr>
            <a:r>
              <a:rPr lang="fr-FR" altLang="fr-FR" sz="3200" dirty="0" err="1"/>
              <a:t>Ws</a:t>
            </a:r>
            <a:r>
              <a:rPr lang="fr-FR" altLang="fr-FR" sz="3200" dirty="0"/>
              <a:t> = 5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E283FA-5826-8A1E-FCB8-49B7145D154D}"/>
              </a:ext>
            </a:extLst>
          </p:cNvPr>
          <p:cNvSpPr txBox="1"/>
          <p:nvPr/>
        </p:nvSpPr>
        <p:spPr>
          <a:xfrm>
            <a:off x="1601236" y="1288973"/>
            <a:ext cx="1007125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400" dirty="0"/>
              <a:t>Objectif principal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28BDDB-997D-C7BA-DE4B-8D866E8ECF25}"/>
              </a:ext>
            </a:extLst>
          </p:cNvPr>
          <p:cNvSpPr txBox="1"/>
          <p:nvPr/>
        </p:nvSpPr>
        <p:spPr>
          <a:xfrm>
            <a:off x="224966" y="5233012"/>
            <a:ext cx="11447526" cy="1493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3200" dirty="0">
                <a:solidFill>
                  <a:srgbClr val="80161F"/>
                </a:solidFill>
              </a:rPr>
              <a:t>Pour 100 patients pris en charge en hélicoptère</a:t>
            </a:r>
          </a:p>
          <a:p>
            <a:pPr algn="ctr">
              <a:lnSpc>
                <a:spcPct val="150000"/>
              </a:lnSpc>
            </a:pPr>
            <a:r>
              <a:rPr lang="fr-FR" altLang="fr-FR" sz="3200" dirty="0">
                <a:solidFill>
                  <a:srgbClr val="80161F"/>
                </a:solidFill>
              </a:rPr>
              <a:t>5 sont  des survivants supplémentaires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BA8154E-5C13-4378-46C1-9D727DE8B228}"/>
              </a:ext>
            </a:extLst>
          </p:cNvPr>
          <p:cNvSpPr txBox="1"/>
          <p:nvPr/>
        </p:nvSpPr>
        <p:spPr>
          <a:xfrm>
            <a:off x="294235" y="4468026"/>
            <a:ext cx="2052357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80161F"/>
                </a:solidFill>
              </a:rPr>
              <a:t>Interprétation</a:t>
            </a:r>
          </a:p>
        </p:txBody>
      </p:sp>
    </p:spTree>
    <p:extLst>
      <p:ext uri="{BB962C8B-B14F-4D97-AF65-F5344CB8AC3E}">
        <p14:creationId xmlns:p14="http://schemas.microsoft.com/office/powerpoint/2010/main" val="397281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63B13-6C19-4F3E-D711-FCFA39E74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9F3E08B-4641-0229-DE40-6D7AD08082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6B7B90AA-F91F-B659-F8D2-C90F0E3BEF2F}"/>
              </a:ext>
            </a:extLst>
          </p:cNvPr>
          <p:cNvSpPr txBox="1"/>
          <p:nvPr/>
        </p:nvSpPr>
        <p:spPr>
          <a:xfrm>
            <a:off x="224966" y="981056"/>
            <a:ext cx="135607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Résultats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8F53587-548E-FE62-8353-E47CCD755045}"/>
              </a:ext>
            </a:extLst>
          </p:cNvPr>
          <p:cNvSpPr txBox="1"/>
          <p:nvPr/>
        </p:nvSpPr>
        <p:spPr>
          <a:xfrm>
            <a:off x="224966" y="1597448"/>
            <a:ext cx="11447526" cy="26108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altLang="fr-FR" sz="2800" dirty="0"/>
              <a:t>Le bénéfice est surtout dans le groupe de probabilité de survie entre 25–45 %</a:t>
            </a:r>
          </a:p>
          <a:p>
            <a:pPr>
              <a:lnSpc>
                <a:spcPct val="150000"/>
              </a:lnSpc>
            </a:pPr>
            <a:r>
              <a:rPr lang="fr-FR" altLang="fr-FR" sz="2800" dirty="0"/>
              <a:t>Dans ce groupe:			Survie attendue : 36%</a:t>
            </a:r>
          </a:p>
          <a:p>
            <a:pPr>
              <a:lnSpc>
                <a:spcPct val="150000"/>
              </a:lnSpc>
            </a:pPr>
            <a:r>
              <a:rPr lang="fr-FR" altLang="fr-FR" sz="2800" dirty="0"/>
              <a:t>					Survie observée : 49%</a:t>
            </a:r>
          </a:p>
          <a:p>
            <a:pPr>
              <a:lnSpc>
                <a:spcPct val="150000"/>
              </a:lnSpc>
            </a:pPr>
            <a:r>
              <a:rPr lang="fr-FR" altLang="fr-FR" sz="2800" dirty="0"/>
              <a:t>						</a:t>
            </a:r>
            <a:r>
              <a:rPr lang="fr-FR" altLang="fr-FR" sz="2800" dirty="0" err="1"/>
              <a:t>Ws</a:t>
            </a:r>
            <a:r>
              <a:rPr lang="fr-FR" altLang="fr-FR" sz="2800" dirty="0"/>
              <a:t> = 13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AD07973-9B84-BBF5-522F-4F720E1D90EE}"/>
              </a:ext>
            </a:extLst>
          </p:cNvPr>
          <p:cNvSpPr txBox="1"/>
          <p:nvPr/>
        </p:nvSpPr>
        <p:spPr>
          <a:xfrm>
            <a:off x="1678354" y="981056"/>
            <a:ext cx="9994138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400" dirty="0"/>
              <a:t>Objectif principal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50B9DFE-C2E6-F425-7B23-63262960F3A1}"/>
              </a:ext>
            </a:extLst>
          </p:cNvPr>
          <p:cNvSpPr txBox="1"/>
          <p:nvPr/>
        </p:nvSpPr>
        <p:spPr>
          <a:xfrm>
            <a:off x="224966" y="4501077"/>
            <a:ext cx="2052357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80161F"/>
                </a:solidFill>
              </a:rPr>
              <a:t>Interprétation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12E75C4-EDB9-E979-E62A-6D34B890E783}"/>
              </a:ext>
            </a:extLst>
          </p:cNvPr>
          <p:cNvSpPr txBox="1"/>
          <p:nvPr/>
        </p:nvSpPr>
        <p:spPr>
          <a:xfrm>
            <a:off x="224966" y="5245174"/>
            <a:ext cx="11447526" cy="13181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800" dirty="0">
                <a:solidFill>
                  <a:srgbClr val="80161F"/>
                </a:solidFill>
              </a:rPr>
              <a:t>Pour 100 patients pris en charge en hélicoptère</a:t>
            </a:r>
          </a:p>
          <a:p>
            <a:pPr algn="ctr">
              <a:lnSpc>
                <a:spcPct val="150000"/>
              </a:lnSpc>
            </a:pPr>
            <a:r>
              <a:rPr lang="fr-FR" altLang="fr-FR" sz="2800" dirty="0">
                <a:solidFill>
                  <a:srgbClr val="80161F"/>
                </a:solidFill>
              </a:rPr>
              <a:t>13 sont  des survivants supplémentaires</a:t>
            </a:r>
          </a:p>
        </p:txBody>
      </p:sp>
    </p:spTree>
    <p:extLst>
      <p:ext uri="{BB962C8B-B14F-4D97-AF65-F5344CB8AC3E}">
        <p14:creationId xmlns:p14="http://schemas.microsoft.com/office/powerpoint/2010/main" val="527612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B9704-71EB-ABFD-BAC2-706B713C3E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844C91A-1AE5-85CC-0E67-8625C0BA9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97"/>
          <a:stretch/>
        </p:blipFill>
        <p:spPr>
          <a:xfrm>
            <a:off x="2682021" y="0"/>
            <a:ext cx="6533417" cy="124827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0143CFD-0B04-B0EE-736D-361852A4EA26}"/>
              </a:ext>
            </a:extLst>
          </p:cNvPr>
          <p:cNvSpPr txBox="1"/>
          <p:nvPr/>
        </p:nvSpPr>
        <p:spPr>
          <a:xfrm>
            <a:off x="164252" y="969487"/>
            <a:ext cx="135607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Résultats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0A9B8DB-00A5-FBA6-13E3-2B8856570C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2892"/>
          <a:stretch>
            <a:fillRect/>
          </a:stretch>
        </p:blipFill>
        <p:spPr>
          <a:xfrm>
            <a:off x="36164" y="2299791"/>
            <a:ext cx="6883306" cy="40045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D96E2AD-CE15-3944-F409-24A201C827C3}"/>
              </a:ext>
            </a:extLst>
          </p:cNvPr>
          <p:cNvSpPr txBox="1"/>
          <p:nvPr/>
        </p:nvSpPr>
        <p:spPr>
          <a:xfrm>
            <a:off x="1601236" y="953735"/>
            <a:ext cx="10071256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400" dirty="0"/>
              <a:t>Objectif principal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72E681F-B130-6AD1-31F9-5595D22B64FC}"/>
              </a:ext>
            </a:extLst>
          </p:cNvPr>
          <p:cNvSpPr txBox="1"/>
          <p:nvPr/>
        </p:nvSpPr>
        <p:spPr>
          <a:xfrm>
            <a:off x="6984694" y="1710719"/>
            <a:ext cx="2052357" cy="5890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>
                <a:solidFill>
                  <a:srgbClr val="80161F"/>
                </a:solidFill>
              </a:rPr>
              <a:t>Interprétation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F4EB2B-B33F-E319-F450-E32C35186A16}"/>
              </a:ext>
            </a:extLst>
          </p:cNvPr>
          <p:cNvSpPr txBox="1"/>
          <p:nvPr/>
        </p:nvSpPr>
        <p:spPr>
          <a:xfrm>
            <a:off x="6984694" y="2408407"/>
            <a:ext cx="5043054" cy="39035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altLang="fr-FR" sz="2800" dirty="0">
                <a:solidFill>
                  <a:srgbClr val="80161F"/>
                </a:solidFill>
              </a:rPr>
              <a:t>Le bénéfice semble être pour les patients les plus graves (probabilité de survie &lt; 45%)</a:t>
            </a:r>
          </a:p>
          <a:p>
            <a:pPr algn="ctr">
              <a:lnSpc>
                <a:spcPct val="150000"/>
              </a:lnSpc>
            </a:pPr>
            <a:endParaRPr lang="fr-FR" altLang="fr-FR" sz="2800" dirty="0">
              <a:solidFill>
                <a:srgbClr val="80161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fr-FR" altLang="fr-FR" sz="2800" dirty="0">
                <a:solidFill>
                  <a:srgbClr val="80161F"/>
                </a:solidFill>
              </a:rPr>
              <a:t>mais également les moins graves (probabilité de survie &gt; 95%) </a:t>
            </a:r>
          </a:p>
        </p:txBody>
      </p:sp>
    </p:spTree>
    <p:extLst>
      <p:ext uri="{BB962C8B-B14F-4D97-AF65-F5344CB8AC3E}">
        <p14:creationId xmlns:p14="http://schemas.microsoft.com/office/powerpoint/2010/main" val="502651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8379</TotalTime>
  <Words>665</Words>
  <Application>Microsoft Macintosh PowerPoint</Application>
  <PresentationFormat>Grand écran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Article commenté du mois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du mois</dc:title>
  <dc:creator>hugues weber</dc:creator>
  <cp:lastModifiedBy>Xavier Bobbia</cp:lastModifiedBy>
  <cp:revision>33</cp:revision>
  <dcterms:created xsi:type="dcterms:W3CDTF">2021-11-17T11:20:22Z</dcterms:created>
  <dcterms:modified xsi:type="dcterms:W3CDTF">2026-03-10T07:00:47Z</dcterms:modified>
</cp:coreProperties>
</file>